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90" r:id="rId3"/>
    <p:sldId id="291" r:id="rId4"/>
    <p:sldId id="259" r:id="rId5"/>
    <p:sldId id="292" r:id="rId6"/>
    <p:sldId id="261" r:id="rId7"/>
    <p:sldId id="257" r:id="rId8"/>
    <p:sldId id="258" r:id="rId9"/>
    <p:sldId id="281" r:id="rId10"/>
    <p:sldId id="282" r:id="rId11"/>
    <p:sldId id="262" r:id="rId12"/>
    <p:sldId id="277" r:id="rId13"/>
    <p:sldId id="280" r:id="rId14"/>
    <p:sldId id="293" r:id="rId15"/>
    <p:sldId id="263" r:id="rId16"/>
    <p:sldId id="265" r:id="rId17"/>
    <p:sldId id="264" r:id="rId18"/>
    <p:sldId id="272" r:id="rId19"/>
    <p:sldId id="273" r:id="rId20"/>
    <p:sldId id="274" r:id="rId21"/>
    <p:sldId id="275" r:id="rId22"/>
    <p:sldId id="276" r:id="rId23"/>
    <p:sldId id="294" r:id="rId24"/>
    <p:sldId id="266" r:id="rId25"/>
    <p:sldId id="283" r:id="rId26"/>
    <p:sldId id="284" r:id="rId27"/>
    <p:sldId id="289" r:id="rId28"/>
    <p:sldId id="267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69" autoAdjust="0"/>
    <p:restoredTop sz="91705" autoAdjust="0"/>
  </p:normalViewPr>
  <p:slideViewPr>
    <p:cSldViewPr>
      <p:cViewPr>
        <p:scale>
          <a:sx n="90" d="100"/>
          <a:sy n="90" d="100"/>
        </p:scale>
        <p:origin x="-414" y="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4A142-910C-4C8A-8D15-8973C6857377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CAAE9-FE7D-4663-AF28-E2CFFC63CA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687513" y="4945912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5443" y="5230656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4993890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3765" y="4990583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4C635-58BA-4D34-BB5D-DCC4DC8DA1E8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6F56C8-7274-43A1-89B2-620A184756B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logo 30th anniv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43800" y="152400"/>
            <a:ext cx="1470955" cy="11763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94C635-58BA-4D34-BB5D-DCC4DC8DA1E8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F56C8-7274-43A1-89B2-620A184756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94C635-58BA-4D34-BB5D-DCC4DC8DA1E8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F56C8-7274-43A1-89B2-620A184756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94C635-58BA-4D34-BB5D-DCC4DC8DA1E8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F56C8-7274-43A1-89B2-620A184756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143000"/>
          </a:xfrm>
        </p:spPr>
        <p:txBody>
          <a:bodyPr rtlCol="0"/>
          <a:lstStyle>
            <a:extLst/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pic>
        <p:nvPicPr>
          <p:cNvPr id="11" name="Picture 10" descr="logo 30th anniv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00" y="304800"/>
            <a:ext cx="1280386" cy="1023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94C635-58BA-4D34-BB5D-DCC4DC8DA1E8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F56C8-7274-43A1-89B2-620A184756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94C635-58BA-4D34-BB5D-DCC4DC8DA1E8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F56C8-7274-43A1-89B2-620A184756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94C635-58BA-4D34-BB5D-DCC4DC8DA1E8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F56C8-7274-43A1-89B2-620A184756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94C635-58BA-4D34-BB5D-DCC4DC8DA1E8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F56C8-7274-43A1-89B2-620A184756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94C635-58BA-4D34-BB5D-DCC4DC8DA1E8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F56C8-7274-43A1-89B2-620A184756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94C635-58BA-4D34-BB5D-DCC4DC8DA1E8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6F56C8-7274-43A1-89B2-620A184756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4C635-58BA-4D34-BB5D-DCC4DC8DA1E8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6F56C8-7274-43A1-89B2-620A184756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94C635-58BA-4D34-BB5D-DCC4DC8DA1E8}" type="datetimeFigureOut">
              <a:rPr lang="en-US" smtClean="0"/>
              <a:pPr/>
              <a:t>4/9/2017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6F56C8-7274-43A1-89B2-620A184756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matecontrol.com/" TargetMode="External"/><Relationship Id="rId2" Type="http://schemas.openxmlformats.org/officeDocument/2006/relationships/hyperlink" Target="mailto:Eric@climatecontrol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Greenhouse Water &amp; Fertilizer Recycling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Presented by Eric Labbate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CEO of the Climate Control Systems Inc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Ozone Water Treatment System CA450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Water cooled Ozone Reactor  (Algeria Project)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D:\BACKUP 2015\User Folder\Desktop\CCS Automation  Pictures\Ozone 7 Algeria\0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26062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CKUP 2015\User Folder\Desktop\CCS Automation  Pictures\Ozone Picture 0424 2014\Ozone Pics AC80 127-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1200" y="1676400"/>
            <a:ext cx="4284220" cy="452596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Ozone Water Sterilization System CA80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Leamington Tomato Project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Ozone Water Treatment System CA40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DFT Lettuce Project – Mirabel Project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D:\BACKUP 2015\User Folder\Desktop\CCS Automation  Pictures\Fertigation &amp; Ozone  Machines by Climate Control Systrems\Ozone system VRI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0335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Ozone Water Treatment System CA20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Mexico Project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D:\BACKUP 2015\User Folder\Desktop\CCS Automation  Pictures\Fertigation &amp; Ozone  Machines by Climate Control Systrems\Ozone Pics AC30-AC80 1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45466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620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dirty="0" smtClean="0">
                <a:solidFill>
                  <a:schemeClr val="tx1"/>
                </a:solidFill>
              </a:rPr>
              <a:t>Fertigation Manager™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7772400" cy="16764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Patented technology for 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Fertilizer management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The word Fertigation is combined  word of Fertilization and Irrigation in one word “Fertigation”. It was first used in the early 80s in our research reports on the Fertigation Manager ™ for greenhouse vegetable crops. </a:t>
            </a:r>
          </a:p>
          <a:p>
            <a:endParaRPr lang="en-US" sz="2000" dirty="0" smtClean="0"/>
          </a:p>
          <a:p>
            <a:r>
              <a:rPr lang="en-US" sz="2000" dirty="0" smtClean="0"/>
              <a:t>Fertigation Manager ™ is a fertilizer and irrigation management system  to blend fertilizer recipes for EBB &amp; Flow, DFT, NFT, or any hydroponic and drip irrigated crop.</a:t>
            </a:r>
          </a:p>
          <a:p>
            <a:endParaRPr lang="en-US" sz="2000" dirty="0" smtClean="0"/>
          </a:p>
          <a:p>
            <a:r>
              <a:rPr lang="en-US" sz="2000" dirty="0" smtClean="0"/>
              <a:t>The Fertigation Manager ™ offers prescheduled Fertigation programs and can control water pump and irrigation valves. </a:t>
            </a:r>
          </a:p>
          <a:p>
            <a:endParaRPr lang="en-US" sz="2000" dirty="0" smtClean="0"/>
          </a:p>
          <a:p>
            <a:r>
              <a:rPr lang="en-US" sz="2000" dirty="0" smtClean="0"/>
              <a:t>Can be started by 5 day/night time programs, start with accumulated solar levels, external VPD sensor or substrate moisture sensors.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Fertigation Manager ™       </a:t>
            </a:r>
            <a:r>
              <a:rPr lang="en-US" sz="1200" dirty="0" smtClean="0">
                <a:solidFill>
                  <a:schemeClr val="tx1"/>
                </a:solidFill>
              </a:rPr>
              <a:t>P1   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Fertigation Manager™ ideally suited for Cannabis Grower</a:t>
            </a:r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r>
              <a:rPr lang="en-US" sz="2200" dirty="0" smtClean="0"/>
              <a:t>It measures and controls, water flow, EC and pH</a:t>
            </a:r>
          </a:p>
          <a:p>
            <a:endParaRPr lang="en-US" sz="2200" dirty="0" smtClean="0"/>
          </a:p>
          <a:p>
            <a:r>
              <a:rPr lang="en-US" sz="2200" dirty="0" smtClean="0"/>
              <a:t>Precisely inject fertilizers in milliliters directly into water line </a:t>
            </a:r>
          </a:p>
          <a:p>
            <a:endParaRPr lang="en-US" sz="2200" dirty="0" smtClean="0"/>
          </a:p>
          <a:p>
            <a:r>
              <a:rPr lang="en-US" sz="2200" dirty="0" smtClean="0"/>
              <a:t>Controls up to12 fertilizer injectors (expandable to 16)</a:t>
            </a:r>
          </a:p>
          <a:p>
            <a:endParaRPr lang="en-US" sz="2200" dirty="0" smtClean="0"/>
          </a:p>
          <a:p>
            <a:r>
              <a:rPr lang="en-US" sz="2200" dirty="0" smtClean="0"/>
              <a:t>Control up to 48 irrigation valves (expandable to 96) </a:t>
            </a:r>
          </a:p>
          <a:p>
            <a:endParaRPr lang="en-US" sz="2200" dirty="0" smtClean="0"/>
          </a:p>
          <a:p>
            <a:r>
              <a:rPr lang="en-US" sz="2200" dirty="0" smtClean="0"/>
              <a:t>Soil/Substrate moisture sensors can average 2 sensors per irrigation zone</a:t>
            </a:r>
          </a:p>
          <a:p>
            <a:endParaRPr lang="en-US" sz="2200" dirty="0" smtClean="0"/>
          </a:p>
          <a:p>
            <a:r>
              <a:rPr lang="en-US" sz="2200" dirty="0" smtClean="0"/>
              <a:t>Maximum 24 moisture sensors per system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Fertigation Manager ™   </a:t>
            </a:r>
            <a:r>
              <a:rPr lang="en-US" sz="1200" dirty="0" smtClean="0">
                <a:solidFill>
                  <a:schemeClr val="tx1"/>
                </a:solidFill>
              </a:rPr>
              <a:t>P2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ACKUP 2015\User Folder\Desktop\CCS Automation  Pictures\Fertigation Screen Shots\Fertigation Manager Screen 2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81200" y="2133600"/>
            <a:ext cx="5593447" cy="363097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6200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Fertigation Management Main Screen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2400" y="1143000"/>
            <a:ext cx="1219200" cy="1207532"/>
            <a:chOff x="152400" y="1143000"/>
            <a:chExt cx="1219200" cy="1207532"/>
          </a:xfrm>
        </p:grpSpPr>
        <p:grpSp>
          <p:nvGrpSpPr>
            <p:cNvPr id="17" name="Group 16"/>
            <p:cNvGrpSpPr/>
            <p:nvPr/>
          </p:nvGrpSpPr>
          <p:grpSpPr>
            <a:xfrm>
              <a:off x="152400" y="1143000"/>
              <a:ext cx="1219200" cy="1143000"/>
              <a:chOff x="304800" y="3124200"/>
              <a:chExt cx="990600" cy="1143000"/>
            </a:xfrm>
          </p:grpSpPr>
          <p:sp>
            <p:nvSpPr>
              <p:cNvPr id="10" name="Oval Callout 9"/>
              <p:cNvSpPr/>
              <p:nvPr/>
            </p:nvSpPr>
            <p:spPr>
              <a:xfrm>
                <a:off x="304800" y="3124200"/>
                <a:ext cx="990600" cy="1143000"/>
              </a:xfrm>
              <a:prstGeom prst="wedgeEllipseCallout">
                <a:avLst>
                  <a:gd name="adj1" fmla="val 182634"/>
                  <a:gd name="adj2" fmla="val 2308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0484" name="Picture 4" descr="C:\Documents and Settings\User\Application Data\PixelMetrics\CaptureWiz\LastCaptures\2015-06-10_13-31-24-04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4363" y="3200400"/>
                <a:ext cx="390526" cy="762000"/>
              </a:xfrm>
              <a:prstGeom prst="rect">
                <a:avLst/>
              </a:prstGeom>
              <a:noFill/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33754" y="1981200"/>
              <a:ext cx="6564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EC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467600" y="1524000"/>
            <a:ext cx="1403063" cy="1447800"/>
            <a:chOff x="7467600" y="1524000"/>
            <a:chExt cx="1403063" cy="1145977"/>
          </a:xfrm>
        </p:grpSpPr>
        <p:sp>
          <p:nvSpPr>
            <p:cNvPr id="11" name="Oval Callout 10"/>
            <p:cNvSpPr/>
            <p:nvPr/>
          </p:nvSpPr>
          <p:spPr>
            <a:xfrm>
              <a:off x="7467600" y="1524000"/>
              <a:ext cx="1219200" cy="838200"/>
            </a:xfrm>
            <a:prstGeom prst="wedgeEllipseCallout">
              <a:avLst>
                <a:gd name="adj1" fmla="val -251938"/>
                <a:gd name="adj2" fmla="val 513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488" name="Picture 8" descr="C:\Documents and Settings\User\Application Data\PixelMetrics\CaptureWiz\LastCaptures\2015-06-10_13-33-54-072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72399" y="1600200"/>
              <a:ext cx="689795" cy="635087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7620000" y="2362200"/>
              <a:ext cx="1250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Solar sensor</a:t>
              </a:r>
              <a:endParaRPr lang="en-US" sz="14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2400" y="4267200"/>
            <a:ext cx="1422699" cy="1666220"/>
            <a:chOff x="152400" y="4267200"/>
            <a:chExt cx="1221510" cy="1666220"/>
          </a:xfrm>
        </p:grpSpPr>
        <p:sp>
          <p:nvSpPr>
            <p:cNvPr id="8" name="Oval Callout 7"/>
            <p:cNvSpPr/>
            <p:nvPr/>
          </p:nvSpPr>
          <p:spPr>
            <a:xfrm>
              <a:off x="152400" y="4267200"/>
              <a:ext cx="1219200" cy="1143000"/>
            </a:xfrm>
            <a:prstGeom prst="wedgeEllipseCallout">
              <a:avLst>
                <a:gd name="adj1" fmla="val 94424"/>
                <a:gd name="adj2" fmla="val -237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824" y="5410200"/>
              <a:ext cx="11560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Water flow </a:t>
              </a:r>
            </a:p>
            <a:p>
              <a:r>
                <a:rPr lang="en-US" sz="1400" dirty="0" smtClean="0"/>
                <a:t>sensor</a:t>
              </a:r>
              <a:endParaRPr lang="en-US" sz="1400" dirty="0"/>
            </a:p>
          </p:txBody>
        </p:sp>
        <p:pic>
          <p:nvPicPr>
            <p:cNvPr id="20490" name="Picture 10" descr="C:\Documents and Settings\User\Application Data\PixelMetrics\CaptureWiz\LastCaptures\2015-06-10_15-17-34-088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0370" y="4419600"/>
              <a:ext cx="273243" cy="783771"/>
            </a:xfrm>
            <a:prstGeom prst="rect">
              <a:avLst/>
            </a:prstGeom>
            <a:noFill/>
          </p:spPr>
        </p:pic>
      </p:grpSp>
      <p:grpSp>
        <p:nvGrpSpPr>
          <p:cNvPr id="30" name="Group 29"/>
          <p:cNvGrpSpPr/>
          <p:nvPr/>
        </p:nvGrpSpPr>
        <p:grpSpPr>
          <a:xfrm>
            <a:off x="7315200" y="5257800"/>
            <a:ext cx="1371600" cy="1069777"/>
            <a:chOff x="7315200" y="5334000"/>
            <a:chExt cx="1447800" cy="1069777"/>
          </a:xfrm>
        </p:grpSpPr>
        <p:sp>
          <p:nvSpPr>
            <p:cNvPr id="9" name="Oval Callout 8"/>
            <p:cNvSpPr/>
            <p:nvPr/>
          </p:nvSpPr>
          <p:spPr>
            <a:xfrm>
              <a:off x="7315200" y="5334000"/>
              <a:ext cx="1447800" cy="1066800"/>
            </a:xfrm>
            <a:prstGeom prst="wedgeEllipseCallout">
              <a:avLst>
                <a:gd name="adj1" fmla="val -278729"/>
                <a:gd name="adj2" fmla="val -12089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43800" y="6096000"/>
              <a:ext cx="1050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PH sensor</a:t>
              </a:r>
              <a:endParaRPr lang="en-US" sz="1400" dirty="0"/>
            </a:p>
          </p:txBody>
        </p:sp>
        <p:pic>
          <p:nvPicPr>
            <p:cNvPr id="20492" name="Picture 12" descr="C:\Documents and Settings\User\Application Data\PixelMetrics\CaptureWiz\LastCaptures\2015-06-10_15-21-29-807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924801" y="5486400"/>
              <a:ext cx="304799" cy="609599"/>
            </a:xfrm>
            <a:prstGeom prst="rect">
              <a:avLst/>
            </a:prstGeom>
            <a:noFill/>
          </p:spPr>
        </p:pic>
      </p:grpSp>
      <p:sp>
        <p:nvSpPr>
          <p:cNvPr id="31" name="Oval Callout 30"/>
          <p:cNvSpPr/>
          <p:nvPr/>
        </p:nvSpPr>
        <p:spPr>
          <a:xfrm>
            <a:off x="7696200" y="3505200"/>
            <a:ext cx="1447800" cy="914400"/>
          </a:xfrm>
          <a:prstGeom prst="wedgeEllipseCallout">
            <a:avLst>
              <a:gd name="adj1" fmla="val -173449"/>
              <a:gd name="adj2" fmla="val -793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12 fertilizers solution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Oval Callout 31"/>
          <p:cNvSpPr/>
          <p:nvPr/>
        </p:nvSpPr>
        <p:spPr>
          <a:xfrm>
            <a:off x="3352800" y="990600"/>
            <a:ext cx="1828800" cy="685800"/>
          </a:xfrm>
          <a:prstGeom prst="wedgeEllipseCallout">
            <a:avLst>
              <a:gd name="adj1" fmla="val -44421"/>
              <a:gd name="adj2" fmla="val 1857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 Fertilizer Recipes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Fertigation Manager ™ Injector Setup Screen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D:\BACKUP 2015\User Folder\Desktop\CCS Automation  Pictures\Climate &amp; Fertigation Manager Screen shots\Injector Set points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33600"/>
            <a:ext cx="2286000" cy="2942267"/>
          </a:xfrm>
          <a:prstGeom prst="rect">
            <a:avLst/>
          </a:prstGeom>
          <a:noFill/>
        </p:spPr>
      </p:pic>
      <p:pic>
        <p:nvPicPr>
          <p:cNvPr id="4" name="Picture 2" descr="D:\BACKUP 2015\User Folder\Desktop\CCS Automation  Pictures\Climate &amp; Fertigation Manager Screen shots\Irrigation Valve Pag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600200"/>
            <a:ext cx="3276600" cy="3058160"/>
          </a:xfrm>
          <a:prstGeom prst="rect">
            <a:avLst/>
          </a:prstGeom>
          <a:noFill/>
        </p:spPr>
      </p:pic>
      <p:pic>
        <p:nvPicPr>
          <p:cNvPr id="5" name="Picture 2" descr="D:\BACKUP 2015\User Folder\Desktop\CCS Automation  Pictures\Climate &amp; Fertigation Manager Screen shots\fertigation 7 Day schedul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191000"/>
            <a:ext cx="3447715" cy="2506318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3505200" y="1524000"/>
            <a:ext cx="1831731" cy="838200"/>
            <a:chOff x="3429000" y="1524000"/>
            <a:chExt cx="1905000" cy="1219200"/>
          </a:xfrm>
        </p:grpSpPr>
        <p:sp>
          <p:nvSpPr>
            <p:cNvPr id="8" name="Oval Callout 7"/>
            <p:cNvSpPr/>
            <p:nvPr/>
          </p:nvSpPr>
          <p:spPr>
            <a:xfrm>
              <a:off x="3429000" y="1524000"/>
              <a:ext cx="1905000" cy="1219200"/>
            </a:xfrm>
            <a:prstGeom prst="wedgeEllipseCallout">
              <a:avLst>
                <a:gd name="adj1" fmla="val 66237"/>
                <a:gd name="adj2" fmla="val 6598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66744" y="1856509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Irrigation Valve </a:t>
              </a:r>
            </a:p>
            <a:p>
              <a:r>
                <a:rPr lang="en-US" sz="1400" dirty="0" smtClean="0"/>
                <a:t>Setup</a:t>
              </a:r>
              <a:endParaRPr lang="en-US" sz="1400" dirty="0"/>
            </a:p>
          </p:txBody>
        </p:sp>
      </p:grpSp>
      <p:sp>
        <p:nvSpPr>
          <p:cNvPr id="9" name="Oval Callout 8"/>
          <p:cNvSpPr/>
          <p:nvPr/>
        </p:nvSpPr>
        <p:spPr>
          <a:xfrm>
            <a:off x="1447800" y="5257800"/>
            <a:ext cx="1752600" cy="685800"/>
          </a:xfrm>
          <a:prstGeom prst="wedgeEllipseCallout">
            <a:avLst>
              <a:gd name="adj1" fmla="val 96646"/>
              <a:gd name="adj2" fmla="val 54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Time, Solar Set points</a:t>
            </a:r>
            <a:endParaRPr lang="en-US" sz="1400" dirty="0"/>
          </a:p>
        </p:txBody>
      </p:sp>
      <p:sp>
        <p:nvSpPr>
          <p:cNvPr id="10" name="Oval Callout 9"/>
          <p:cNvSpPr/>
          <p:nvPr/>
        </p:nvSpPr>
        <p:spPr>
          <a:xfrm>
            <a:off x="609600" y="1295400"/>
            <a:ext cx="1981200" cy="762000"/>
          </a:xfrm>
          <a:prstGeom prst="wedgeEllipseCallout">
            <a:avLst>
              <a:gd name="adj1" fmla="val -44029"/>
              <a:gd name="adj2" fmla="val 109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Injector Setup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391400" y="4876800"/>
            <a:ext cx="1600200" cy="685800"/>
          </a:xfrm>
          <a:prstGeom prst="wedgeEllipseCallout">
            <a:avLst>
              <a:gd name="adj1" fmla="val -101582"/>
              <a:gd name="adj2" fmla="val 106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Moisture Set points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Fertigation Manager SK400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(Leamington Marijuana project)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D:\BACKUP 2015\User Folder\Desktop\CCS Automation  Pictures\Fertigation Manager    SK3-SK4\DSC00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0"/>
            <a:ext cx="8534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Source water can be high in Iron, Manganese,</a:t>
            </a:r>
          </a:p>
          <a:p>
            <a:pPr>
              <a:buNone/>
            </a:pPr>
            <a:r>
              <a:rPr lang="en-US" dirty="0" smtClean="0"/>
              <a:t>   or Sulfur or other undesirable elements.</a:t>
            </a:r>
          </a:p>
          <a:p>
            <a:endParaRPr lang="en-US" dirty="0" smtClean="0"/>
          </a:p>
          <a:p>
            <a:r>
              <a:rPr lang="en-US" dirty="0" smtClean="0"/>
              <a:t>Water can be colored with undesirable odor and unwanted solids.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Water could be contaminated with Bacteria, Viruses and/or Algae</a:t>
            </a:r>
          </a:p>
          <a:p>
            <a:endParaRPr lang="en-US" dirty="0" smtClean="0"/>
          </a:p>
          <a:p>
            <a:r>
              <a:rPr lang="en-US" dirty="0" smtClean="0"/>
              <a:t>Water may have a high pH causing scaling and plugging of irrigation emitters. </a:t>
            </a:r>
          </a:p>
          <a:p>
            <a:endParaRPr lang="en-US" dirty="0" smtClean="0"/>
          </a:p>
          <a:p>
            <a:r>
              <a:rPr lang="en-US" dirty="0" smtClean="0"/>
              <a:t>Water could have high EC with too many undesirable elements.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Irrigation Water problems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Fertigation Manager SK800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(Nevada Marijuana Project)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170" name="Picture 2" descr="D:\BACKUP 2015\User Folder\Desktop\CCS Automation  Pictures\Fertigation SKO &amp; PROMI\DSC00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Fertigation Manager PRO700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(Vineland Research Center)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197" name="Picture 5" descr="D:\BACKUP 2015\User Folder\Desktop\CCS Automation  Pictures\FERTIGATION MANAGER  VRIC\Fertigation Manager VRIC 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069" y="1524000"/>
            <a:ext cx="406426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Fertigation Manager AN600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Florece</a:t>
            </a:r>
            <a:r>
              <a:rPr lang="en-US" sz="1800" dirty="0" smtClean="0">
                <a:solidFill>
                  <a:schemeClr val="tx1"/>
                </a:solidFill>
              </a:rPr>
              <a:t> - Puerto Rico)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9221" name="Picture 5" descr="D:\BACKUP 2015\User Folder\Desktop\CCS Automation  Pictures\Fertigation Manager AN600 Puerto Rico\DSC001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371600"/>
            <a:ext cx="453749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 smtClean="0">
                <a:solidFill>
                  <a:schemeClr val="tx1"/>
                </a:solidFill>
              </a:rPr>
              <a:t>Introducing 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Climate Manager ™ 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924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 </a:t>
            </a:r>
            <a:r>
              <a:rPr lang="en-US" sz="2600" b="1" dirty="0" smtClean="0"/>
              <a:t>Climate Manager ™ </a:t>
            </a:r>
            <a:r>
              <a:rPr lang="en-US" sz="2600" dirty="0" smtClean="0"/>
              <a:t>is a environmental climate and irrigation control  computer system for the commercial Cannabis growers.</a:t>
            </a:r>
          </a:p>
          <a:p>
            <a:endParaRPr lang="en-US" sz="2600" dirty="0" smtClean="0"/>
          </a:p>
          <a:p>
            <a:r>
              <a:rPr lang="en-US" sz="2600" dirty="0" smtClean="0"/>
              <a:t>Control up to 16 growing compartments.</a:t>
            </a:r>
          </a:p>
          <a:p>
            <a:pPr marL="624078" indent="-514350">
              <a:buNone/>
            </a:pPr>
            <a:r>
              <a:rPr lang="en-US" sz="2600" dirty="0" smtClean="0"/>
              <a:t> </a:t>
            </a:r>
          </a:p>
          <a:p>
            <a:r>
              <a:rPr lang="en-US" sz="2600" dirty="0" smtClean="0"/>
              <a:t>System is designed to control temperature, humidity, Co2 and Odor control.</a:t>
            </a:r>
          </a:p>
          <a:p>
            <a:endParaRPr lang="en-US" sz="2600" dirty="0" smtClean="0"/>
          </a:p>
          <a:p>
            <a:r>
              <a:rPr lang="en-US" sz="2600" dirty="0" smtClean="0"/>
              <a:t>Controls pad &amp; fans, dampers, louvers, vents thermal and solar shading, HID &amp; Led lighting, Controls hot water and steam heating systems, air heaters, fog, misting, Co2 and much more.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Climate Manager ™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BACKUP 2015\User Folder\Desktop\CCS Automation  Pictures\Climate &amp; Fertigation Manager Screen shots\Climate Manager 50Y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743200"/>
            <a:ext cx="5350506" cy="1905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Climate Manager Main Screen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(Sensing and control)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33400" y="1371600"/>
            <a:ext cx="1371600" cy="1204436"/>
            <a:chOff x="304800" y="1085989"/>
            <a:chExt cx="1545616" cy="1504811"/>
          </a:xfrm>
        </p:grpSpPr>
        <p:grpSp>
          <p:nvGrpSpPr>
            <p:cNvPr id="11" name="Group 10"/>
            <p:cNvGrpSpPr/>
            <p:nvPr/>
          </p:nvGrpSpPr>
          <p:grpSpPr>
            <a:xfrm>
              <a:off x="381000" y="1371600"/>
              <a:ext cx="1371600" cy="1219200"/>
              <a:chOff x="685800" y="1524000"/>
              <a:chExt cx="1371600" cy="1219200"/>
            </a:xfrm>
          </p:grpSpPr>
          <p:sp>
            <p:nvSpPr>
              <p:cNvPr id="7" name="Oval Callout 6"/>
              <p:cNvSpPr/>
              <p:nvPr/>
            </p:nvSpPr>
            <p:spPr>
              <a:xfrm>
                <a:off x="685800" y="1524000"/>
                <a:ext cx="1371600" cy="1219200"/>
              </a:xfrm>
              <a:prstGeom prst="wedgeEllipseCallout">
                <a:avLst>
                  <a:gd name="adj1" fmla="val 72723"/>
                  <a:gd name="adj2" fmla="val 7383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316" name="Picture 4" descr="C:\Documents and Settings\User\Application Data\PixelMetrics\CaptureWiz\LastCaptures\2015-06-10_13-43-02-760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0600" y="1676400"/>
                <a:ext cx="762000" cy="846277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304800" y="1085989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Weather station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48400" y="1219200"/>
            <a:ext cx="1250663" cy="1219200"/>
            <a:chOff x="6248400" y="1219200"/>
            <a:chExt cx="1250663" cy="1219200"/>
          </a:xfrm>
        </p:grpSpPr>
        <p:grpSp>
          <p:nvGrpSpPr>
            <p:cNvPr id="12" name="Group 11"/>
            <p:cNvGrpSpPr/>
            <p:nvPr/>
          </p:nvGrpSpPr>
          <p:grpSpPr>
            <a:xfrm>
              <a:off x="6324600" y="1524000"/>
              <a:ext cx="1143000" cy="914400"/>
              <a:chOff x="4953000" y="1524000"/>
              <a:chExt cx="1143000" cy="914400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4953000" y="1524000"/>
                <a:ext cx="1143000" cy="914400"/>
              </a:xfrm>
              <a:prstGeom prst="wedgeEllipseCallout">
                <a:avLst>
                  <a:gd name="adj1" fmla="val -193856"/>
                  <a:gd name="adj2" fmla="val 1055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8" descr="C:\Documents and Settings\User\Application Data\PixelMetrics\CaptureWiz\LastCaptures\2015-06-10_13-33-54-072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81600" y="1676400"/>
                <a:ext cx="689796" cy="635088"/>
              </a:xfrm>
              <a:prstGeom prst="rect">
                <a:avLst/>
              </a:prstGeom>
              <a:noFill/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248400" y="1219200"/>
              <a:ext cx="1250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Solar sensor</a:t>
              </a:r>
              <a:endParaRPr lang="en-US" sz="1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8600" y="1295400"/>
            <a:ext cx="1447800" cy="1143000"/>
            <a:chOff x="4495800" y="1143000"/>
            <a:chExt cx="1447800" cy="1143000"/>
          </a:xfrm>
        </p:grpSpPr>
        <p:sp>
          <p:nvSpPr>
            <p:cNvPr id="16" name="Oval Callout 15"/>
            <p:cNvSpPr/>
            <p:nvPr/>
          </p:nvSpPr>
          <p:spPr>
            <a:xfrm>
              <a:off x="4495800" y="1371600"/>
              <a:ext cx="1219200" cy="914400"/>
            </a:xfrm>
            <a:prstGeom prst="wedgeEllipseCallout">
              <a:avLst>
                <a:gd name="adj1" fmla="val -73825"/>
                <a:gd name="adj2" fmla="val 1345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18" name="Picture 6" descr="C:\Documents and Settings\User\Application Data\PixelMetrics\CaptureWiz\LastCaptures\2015-06-10_15-34-39-307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8200" y="1524000"/>
              <a:ext cx="922563" cy="6096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572000" y="114300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Vent control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57400" y="1295401"/>
            <a:ext cx="1441421" cy="1397411"/>
            <a:chOff x="2057400" y="1124020"/>
            <a:chExt cx="1441421" cy="1571450"/>
          </a:xfrm>
        </p:grpSpPr>
        <p:sp>
          <p:nvSpPr>
            <p:cNvPr id="19" name="Oval Callout 18"/>
            <p:cNvSpPr/>
            <p:nvPr/>
          </p:nvSpPr>
          <p:spPr>
            <a:xfrm>
              <a:off x="2133600" y="1552470"/>
              <a:ext cx="1219200" cy="1143000"/>
            </a:xfrm>
            <a:prstGeom prst="wedgeEllipseCallout">
              <a:avLst>
                <a:gd name="adj1" fmla="val -25193"/>
                <a:gd name="adj2" fmla="val 11771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320" name="Picture 8" descr="C:\Documents and Settings\User\Application Data\PixelMetrics\CaptureWiz\LastCaptures\2015-06-10_15-35-17-932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4600" y="1638160"/>
              <a:ext cx="471488" cy="762000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2057400" y="1124020"/>
              <a:ext cx="1441421" cy="519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Temp&amp; Humidity</a:t>
              </a:r>
            </a:p>
            <a:p>
              <a:pPr algn="ctr"/>
              <a:r>
                <a:rPr lang="en-US" sz="1200" dirty="0" smtClean="0"/>
                <a:t>Sensor</a:t>
              </a:r>
              <a:endParaRPr lang="en-US" sz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772400" y="1905000"/>
            <a:ext cx="1371600" cy="1219200"/>
            <a:chOff x="7772400" y="1905000"/>
            <a:chExt cx="1371600" cy="1219200"/>
          </a:xfrm>
        </p:grpSpPr>
        <p:sp>
          <p:nvSpPr>
            <p:cNvPr id="27" name="Oval Callout 26"/>
            <p:cNvSpPr/>
            <p:nvPr/>
          </p:nvSpPr>
          <p:spPr>
            <a:xfrm>
              <a:off x="7772400" y="2286000"/>
              <a:ext cx="1143000" cy="838200"/>
            </a:xfrm>
            <a:prstGeom prst="wedgeEllipseCallout">
              <a:avLst>
                <a:gd name="adj1" fmla="val -199438"/>
                <a:gd name="adj2" fmla="val 777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26" name="Picture 14" descr="C:\Documents and Settings\User\Application Data\PixelMetrics\CaptureWiz\LastCaptures\2015-06-10_16-05-01-994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924800" y="2438400"/>
              <a:ext cx="887270" cy="512567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7924800" y="19050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HID lights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848600" y="3200400"/>
            <a:ext cx="1143000" cy="1066800"/>
            <a:chOff x="7848600" y="3200400"/>
            <a:chExt cx="1143000" cy="1066800"/>
          </a:xfrm>
        </p:grpSpPr>
        <p:sp>
          <p:nvSpPr>
            <p:cNvPr id="29" name="Oval Callout 28"/>
            <p:cNvSpPr/>
            <p:nvPr/>
          </p:nvSpPr>
          <p:spPr>
            <a:xfrm>
              <a:off x="7924800" y="3505200"/>
              <a:ext cx="1066800" cy="762000"/>
            </a:xfrm>
            <a:prstGeom prst="wedgeEllipseCallout">
              <a:avLst>
                <a:gd name="adj1" fmla="val -136447"/>
                <a:gd name="adj2" fmla="val -4494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22" name="Picture 10" descr="C:\Documents and Settings\User\Application Data\PixelMetrics\CaptureWiz\LastCaptures\2015-06-10_16-00-45-072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05800" y="3657600"/>
              <a:ext cx="304800" cy="580466"/>
            </a:xfrm>
            <a:prstGeom prst="rect">
              <a:avLst/>
            </a:prstGeom>
            <a:noFill/>
          </p:spPr>
        </p:pic>
        <p:sp>
          <p:nvSpPr>
            <p:cNvPr id="31" name="TextBox 30"/>
            <p:cNvSpPr txBox="1"/>
            <p:nvPr/>
          </p:nvSpPr>
          <p:spPr>
            <a:xfrm>
              <a:off x="7848600" y="3200400"/>
              <a:ext cx="1066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Hot Water</a:t>
              </a:r>
              <a:endParaRPr lang="en-US" sz="1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696200" y="4267200"/>
            <a:ext cx="1219200" cy="1066800"/>
            <a:chOff x="7696200" y="4267200"/>
            <a:chExt cx="1219200" cy="1066800"/>
          </a:xfrm>
        </p:grpSpPr>
        <p:sp>
          <p:nvSpPr>
            <p:cNvPr id="28" name="Oval Callout 27"/>
            <p:cNvSpPr/>
            <p:nvPr/>
          </p:nvSpPr>
          <p:spPr>
            <a:xfrm>
              <a:off x="7772400" y="4572000"/>
              <a:ext cx="1066800" cy="762000"/>
            </a:xfrm>
            <a:prstGeom prst="wedgeEllipseCallout">
              <a:avLst>
                <a:gd name="adj1" fmla="val -249072"/>
                <a:gd name="adj2" fmla="val -13982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324" name="Picture 12" descr="C:\Documents and Settings\User\Application Data\PixelMetrics\CaptureWiz\LastCaptures\2015-06-10_16-03-01-088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077200" y="4648200"/>
              <a:ext cx="407377" cy="577735"/>
            </a:xfrm>
            <a:prstGeom prst="rect">
              <a:avLst/>
            </a:prstGeom>
            <a:noFill/>
          </p:spPr>
        </p:pic>
        <p:sp>
          <p:nvSpPr>
            <p:cNvPr id="32" name="TextBox 31"/>
            <p:cNvSpPr txBox="1"/>
            <p:nvPr/>
          </p:nvSpPr>
          <p:spPr>
            <a:xfrm>
              <a:off x="7696200" y="42672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CO2 sensor</a:t>
              </a:r>
              <a:endParaRPr lang="en-US" sz="14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676400" y="5334000"/>
            <a:ext cx="2590800" cy="1069777"/>
            <a:chOff x="1676400" y="5334000"/>
            <a:chExt cx="2590800" cy="1069777"/>
          </a:xfrm>
        </p:grpSpPr>
        <p:grpSp>
          <p:nvGrpSpPr>
            <p:cNvPr id="37" name="Group 36"/>
            <p:cNvGrpSpPr/>
            <p:nvPr/>
          </p:nvGrpSpPr>
          <p:grpSpPr>
            <a:xfrm>
              <a:off x="1676400" y="5334000"/>
              <a:ext cx="1676400" cy="914400"/>
              <a:chOff x="3886200" y="5257800"/>
              <a:chExt cx="1676400" cy="914400"/>
            </a:xfrm>
          </p:grpSpPr>
          <p:sp>
            <p:nvSpPr>
              <p:cNvPr id="36" name="Oval Callout 35"/>
              <p:cNvSpPr/>
              <p:nvPr/>
            </p:nvSpPr>
            <p:spPr>
              <a:xfrm>
                <a:off x="3886200" y="5257800"/>
                <a:ext cx="1676400" cy="914400"/>
              </a:xfrm>
              <a:prstGeom prst="wedgeEllipseCallout">
                <a:avLst>
                  <a:gd name="adj1" fmla="val 41324"/>
                  <a:gd name="adj2" fmla="val -1758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6" name="Picture 2" descr="C:\Users\Climate Controls\Desktop\Pictures for Denver Presentation\Edit_2015-06-10_4.bm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67200" y="5410200"/>
                <a:ext cx="914400" cy="616607"/>
              </a:xfrm>
              <a:prstGeom prst="rect">
                <a:avLst/>
              </a:prstGeom>
              <a:noFill/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3048000" y="60960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Heating</a:t>
              </a:r>
              <a:endParaRPr lang="en-US" sz="1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648200" y="5486400"/>
            <a:ext cx="2532725" cy="914400"/>
            <a:chOff x="4648200" y="5486400"/>
            <a:chExt cx="2532725" cy="914400"/>
          </a:xfrm>
        </p:grpSpPr>
        <p:grpSp>
          <p:nvGrpSpPr>
            <p:cNvPr id="38" name="Group 37"/>
            <p:cNvGrpSpPr/>
            <p:nvPr/>
          </p:nvGrpSpPr>
          <p:grpSpPr>
            <a:xfrm>
              <a:off x="4648200" y="5486400"/>
              <a:ext cx="1676400" cy="914400"/>
              <a:chOff x="3886200" y="5257800"/>
              <a:chExt cx="1676400" cy="914400"/>
            </a:xfrm>
          </p:grpSpPr>
          <p:sp>
            <p:nvSpPr>
              <p:cNvPr id="39" name="Oval Callout 38"/>
              <p:cNvSpPr/>
              <p:nvPr/>
            </p:nvSpPr>
            <p:spPr>
              <a:xfrm>
                <a:off x="3886200" y="5257800"/>
                <a:ext cx="1676400" cy="914400"/>
              </a:xfrm>
              <a:prstGeom prst="wedgeEllipseCallout">
                <a:avLst>
                  <a:gd name="adj1" fmla="val -44934"/>
                  <a:gd name="adj2" fmla="val -1875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0" name="Picture 2" descr="C:\Users\Climate Controls\Desktop\Pictures for Denver Presentation\Edit_2015-06-10_4.bmp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267200" y="5486400"/>
                <a:ext cx="801399" cy="540407"/>
              </a:xfrm>
              <a:prstGeom prst="rect">
                <a:avLst/>
              </a:prstGeom>
              <a:noFill/>
            </p:spPr>
          </p:pic>
        </p:grpSp>
        <p:sp>
          <p:nvSpPr>
            <p:cNvPr id="42" name="Rectangle 41"/>
            <p:cNvSpPr/>
            <p:nvPr/>
          </p:nvSpPr>
          <p:spPr>
            <a:xfrm>
              <a:off x="6324600" y="6019800"/>
              <a:ext cx="8563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/>
                <a:t>Cooling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BACKUP 2015\User Folder\Desktop\CCS Automation  Pictures\Climate &amp; Fertigation Manager Screen shots\Co2 Program templat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724400"/>
            <a:ext cx="2199583" cy="2262789"/>
          </a:xfrm>
          <a:prstGeom prst="rect">
            <a:avLst/>
          </a:prstGeom>
          <a:noFill/>
        </p:spPr>
      </p:pic>
      <p:pic>
        <p:nvPicPr>
          <p:cNvPr id="6" name="Picture 2" descr="D:\BACKUP 2015\User Folder\Desktop\CCS Automation  Pictures\Climate &amp; Fertigation Manager Screen shots\Vent Program Templat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657600"/>
            <a:ext cx="2756487" cy="1152638"/>
          </a:xfrm>
          <a:prstGeom prst="rect">
            <a:avLst/>
          </a:prstGeom>
          <a:noFill/>
        </p:spPr>
      </p:pic>
      <p:pic>
        <p:nvPicPr>
          <p:cNvPr id="4" name="Picture 2" descr="D:\BACKUP 2015\User Folder\Desktop\CCS Automation  Pictures\Climate &amp; Fertigation Manager Screen shots\Fan Program Templat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2971800" cy="1963605"/>
          </a:xfrm>
          <a:prstGeom prst="rect">
            <a:avLst/>
          </a:prstGeom>
          <a:noFill/>
        </p:spPr>
      </p:pic>
      <p:pic>
        <p:nvPicPr>
          <p:cNvPr id="15362" name="Picture 2" descr="D:\BACKUP 2015\User Folder\Desktop\CCS Automation  Pictures\Climate &amp; Fertigation Manager Screen shots\HID Lights Program Template.bmp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667000"/>
            <a:ext cx="2072431" cy="2118873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086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Climate Manager Programs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772400" y="25146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886200" y="1371600"/>
            <a:ext cx="1981200" cy="981155"/>
            <a:chOff x="4841633" y="164681"/>
            <a:chExt cx="4267199" cy="1920240"/>
          </a:xfrm>
        </p:grpSpPr>
        <p:sp>
          <p:nvSpPr>
            <p:cNvPr id="21" name="Oval Callout 20"/>
            <p:cNvSpPr/>
            <p:nvPr/>
          </p:nvSpPr>
          <p:spPr>
            <a:xfrm>
              <a:off x="4841633" y="164681"/>
              <a:ext cx="4267199" cy="1920240"/>
            </a:xfrm>
            <a:prstGeom prst="wedgeEllipseCallout">
              <a:avLst>
                <a:gd name="adj1" fmla="val -37184"/>
                <a:gd name="adj2" fmla="val 12640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62248" y="594360"/>
              <a:ext cx="2954215" cy="990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16 Lighting </a:t>
              </a:r>
            </a:p>
            <a:p>
              <a:r>
                <a:rPr lang="en-US" sz="1600" dirty="0" smtClean="0"/>
                <a:t>Programs</a:t>
              </a:r>
              <a:endParaRPr lang="en-US" sz="16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0" y="2286000"/>
            <a:ext cx="1752600" cy="838200"/>
            <a:chOff x="0" y="2286000"/>
            <a:chExt cx="1752600" cy="838200"/>
          </a:xfrm>
        </p:grpSpPr>
        <p:sp>
          <p:nvSpPr>
            <p:cNvPr id="11" name="Oval Callout 10"/>
            <p:cNvSpPr/>
            <p:nvPr/>
          </p:nvSpPr>
          <p:spPr>
            <a:xfrm>
              <a:off x="0" y="2286000"/>
              <a:ext cx="1600200" cy="838200"/>
            </a:xfrm>
            <a:prstGeom prst="wedgeEllipseCallout">
              <a:avLst>
                <a:gd name="adj1" fmla="val 34622"/>
                <a:gd name="adj2" fmla="val 1706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0" y="2514600"/>
              <a:ext cx="1752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16 Cooling</a:t>
              </a:r>
            </a:p>
            <a:p>
              <a:pPr algn="ctr"/>
              <a:r>
                <a:rPr lang="en-US" sz="1400" dirty="0" smtClean="0"/>
                <a:t> Programs</a:t>
              </a:r>
              <a:endParaRPr lang="en-US" sz="14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34200" y="5410200"/>
            <a:ext cx="1981200" cy="1066800"/>
            <a:chOff x="6934200" y="5410200"/>
            <a:chExt cx="1981200" cy="1066800"/>
          </a:xfrm>
        </p:grpSpPr>
        <p:sp>
          <p:nvSpPr>
            <p:cNvPr id="13" name="Oval Callout 12"/>
            <p:cNvSpPr/>
            <p:nvPr/>
          </p:nvSpPr>
          <p:spPr>
            <a:xfrm>
              <a:off x="6934200" y="5410200"/>
              <a:ext cx="1981200" cy="1066800"/>
            </a:xfrm>
            <a:prstGeom prst="wedgeEllipseCallout">
              <a:avLst>
                <a:gd name="adj1" fmla="val -146097"/>
                <a:gd name="adj2" fmla="val -3598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15200" y="5638800"/>
              <a:ext cx="1219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16 Co2 Program</a:t>
              </a:r>
              <a:endParaRPr lang="en-US" sz="16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477000" y="2819400"/>
            <a:ext cx="1905000" cy="990600"/>
            <a:chOff x="6477000" y="2819400"/>
            <a:chExt cx="1905000" cy="990600"/>
          </a:xfrm>
        </p:grpSpPr>
        <p:grpSp>
          <p:nvGrpSpPr>
            <p:cNvPr id="27" name="Group 26"/>
            <p:cNvGrpSpPr/>
            <p:nvPr/>
          </p:nvGrpSpPr>
          <p:grpSpPr>
            <a:xfrm>
              <a:off x="6477000" y="2819400"/>
              <a:ext cx="1905000" cy="990600"/>
              <a:chOff x="6477000" y="2057400"/>
              <a:chExt cx="3200400" cy="1828800"/>
            </a:xfrm>
          </p:grpSpPr>
          <p:sp>
            <p:nvSpPr>
              <p:cNvPr id="20" name="Oval Callout 19"/>
              <p:cNvSpPr/>
              <p:nvPr/>
            </p:nvSpPr>
            <p:spPr>
              <a:xfrm>
                <a:off x="6477000" y="2057400"/>
                <a:ext cx="3200400" cy="1828800"/>
              </a:xfrm>
              <a:prstGeom prst="wedgeEllipseCallout">
                <a:avLst>
                  <a:gd name="adj1" fmla="val -73683"/>
                  <a:gd name="adj2" fmla="val 8003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467600" y="3048000"/>
                <a:ext cx="21341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 smtClean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629400" y="3124200"/>
              <a:ext cx="152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16 Vent Programs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1"/>
            <a:ext cx="82296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Climate Control Systems is known internationally for greenhouse automation technology for the last 30 years (since 1985)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Our products are the </a:t>
            </a:r>
            <a:r>
              <a:rPr lang="en-US" b="1" dirty="0" smtClean="0"/>
              <a:t>Climate Manager™,</a:t>
            </a:r>
            <a:r>
              <a:rPr lang="en-US" dirty="0" smtClean="0"/>
              <a:t> </a:t>
            </a:r>
            <a:r>
              <a:rPr lang="en-US" b="1" dirty="0" smtClean="0"/>
              <a:t>Fertigation Manager™</a:t>
            </a:r>
            <a:r>
              <a:rPr lang="en-US" dirty="0" smtClean="0"/>
              <a:t> and </a:t>
            </a:r>
            <a:r>
              <a:rPr lang="en-US" b="1" dirty="0" smtClean="0"/>
              <a:t>Ozone</a:t>
            </a:r>
            <a:r>
              <a:rPr lang="en-US" dirty="0" smtClean="0"/>
              <a:t> </a:t>
            </a:r>
            <a:r>
              <a:rPr lang="en-US" b="1" dirty="0" smtClean="0"/>
              <a:t>Water Treatment </a:t>
            </a:r>
            <a:r>
              <a:rPr lang="en-US" dirty="0" smtClean="0"/>
              <a:t>systems. </a:t>
            </a:r>
          </a:p>
          <a:p>
            <a:endParaRPr lang="en-US" dirty="0" smtClean="0"/>
          </a:p>
          <a:p>
            <a:r>
              <a:rPr lang="en-US" dirty="0" smtClean="0"/>
              <a:t>These products help hydroponic growers to maximize crop yields, manage energy costs, and provide water and fertilizer conservation.</a:t>
            </a:r>
          </a:p>
          <a:p>
            <a:endParaRPr lang="en-US" dirty="0" smtClean="0"/>
          </a:p>
          <a:p>
            <a:r>
              <a:rPr lang="en-US" dirty="0" smtClean="0"/>
              <a:t>On June 30,2015 Climate Control Systems Inc. is celebrating its 30</a:t>
            </a:r>
            <a:r>
              <a:rPr lang="en-US" sz="2100" dirty="0" smtClean="0"/>
              <a:t>th</a:t>
            </a:r>
            <a:r>
              <a:rPr lang="en-US" dirty="0" smtClean="0"/>
              <a:t> anniversary.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Climate Control Systems Inc.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Thank you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4953000" cy="119970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Contact: </a:t>
            </a:r>
            <a:r>
              <a:rPr lang="en-US" sz="2000" u="sng" dirty="0" smtClean="0">
                <a:solidFill>
                  <a:schemeClr val="tx1"/>
                </a:solidFill>
              </a:rPr>
              <a:t>e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ric@climatecontrol.com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Website: </a:t>
            </a:r>
            <a:r>
              <a:rPr lang="en-US" sz="2000" dirty="0" smtClean="0">
                <a:solidFill>
                  <a:schemeClr val="tx1"/>
                </a:solidFill>
                <a:hlinkClick r:id="rId3"/>
              </a:rPr>
              <a:t>www.climatecontrol.com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Tel: +1 519-322-2515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 descr="logo 30th anni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990600"/>
            <a:ext cx="3460595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524000"/>
            <a:ext cx="8001000" cy="4525963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Filter the water with a </a:t>
            </a:r>
            <a:r>
              <a:rPr lang="en-US" dirty="0" err="1" smtClean="0"/>
              <a:t>Filox</a:t>
            </a:r>
            <a:r>
              <a:rPr lang="en-US" dirty="0" smtClean="0"/>
              <a:t> or MicroZ media filters with automatic back wash cycle. Filters down to 5 microns</a:t>
            </a:r>
          </a:p>
          <a:p>
            <a:endParaRPr lang="en-US" dirty="0" smtClean="0"/>
          </a:p>
          <a:p>
            <a:r>
              <a:rPr lang="en-US" dirty="0" smtClean="0"/>
              <a:t>Treat the water with Ozone to destroy color and odor  </a:t>
            </a:r>
          </a:p>
          <a:p>
            <a:endParaRPr lang="en-US" dirty="0" smtClean="0"/>
          </a:p>
          <a:p>
            <a:r>
              <a:rPr lang="en-US" dirty="0" smtClean="0"/>
              <a:t>Treat water with Ozone to destroy Bacteria, Pathogens </a:t>
            </a:r>
          </a:p>
          <a:p>
            <a:pPr>
              <a:buNone/>
            </a:pPr>
            <a:r>
              <a:rPr lang="en-US" dirty="0" smtClean="0"/>
              <a:t>    and Algae</a:t>
            </a:r>
          </a:p>
          <a:p>
            <a:endParaRPr lang="en-US" dirty="0" smtClean="0"/>
          </a:p>
          <a:p>
            <a:r>
              <a:rPr lang="en-US" dirty="0" smtClean="0"/>
              <a:t>If pH is too high treat the water with Nitric Acid or Phosphoric Acid to bring pH down to desired levels.</a:t>
            </a:r>
          </a:p>
          <a:p>
            <a:endParaRPr lang="en-US" dirty="0" smtClean="0"/>
          </a:p>
          <a:p>
            <a:r>
              <a:rPr lang="en-US" dirty="0" smtClean="0"/>
              <a:t>If EC is too high use RO system to remove 99 % of the unwanted elements.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Solve Irrigation water problem?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Existing Water Treatment Systems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3400" y="1447800"/>
            <a:ext cx="2150807" cy="2831007"/>
            <a:chOff x="533400" y="1447800"/>
            <a:chExt cx="2150807" cy="283100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1905000"/>
              <a:ext cx="2133600" cy="2373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09600" y="1447800"/>
              <a:ext cx="20746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Reverse Osmosis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1752600"/>
            <a:ext cx="3383668" cy="1905000"/>
            <a:chOff x="4572000" y="1752600"/>
            <a:chExt cx="3383668" cy="1905000"/>
          </a:xfrm>
        </p:grpSpPr>
        <p:pic>
          <p:nvPicPr>
            <p:cNvPr id="28674" name="Picture 2" descr="C:\Documents and Settings\User\Application Data\PixelMetrics\CaptureWiz\LastCaptures\2015-06-10_11-14-39-213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81600" y="1752600"/>
              <a:ext cx="2774068" cy="19050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572000" y="22098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UV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38400" y="3429000"/>
            <a:ext cx="2438400" cy="2836985"/>
            <a:chOff x="2438400" y="3429000"/>
            <a:chExt cx="2438400" cy="2836985"/>
          </a:xfrm>
        </p:grpSpPr>
        <p:pic>
          <p:nvPicPr>
            <p:cNvPr id="1027" name="Picture 3" descr="D:\BACKUP 2015\User Folder\Desktop\CCS Automation  Pictures\Fertigation &amp; Ozone  Machines by Climate Control Systrems\Ozone system VRIC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38400" y="3733800"/>
              <a:ext cx="2438400" cy="253218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590800" y="3429000"/>
              <a:ext cx="21387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Ozone Treatment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62600" y="3962400"/>
            <a:ext cx="2362200" cy="2895600"/>
            <a:chOff x="5562600" y="3962400"/>
            <a:chExt cx="2362200" cy="2895600"/>
          </a:xfrm>
        </p:grpSpPr>
        <p:pic>
          <p:nvPicPr>
            <p:cNvPr id="28678" name="Picture 6" descr="C:\Documents and Settings\User\Application Data\PixelMetrics\CaptureWiz\LastCaptures\2015-06-10_13-09-29-96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2600" y="4332708"/>
              <a:ext cx="2362200" cy="2525292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5791200" y="3962400"/>
              <a:ext cx="1609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Filter system</a:t>
              </a:r>
              <a:endParaRPr lang="en-US" dirty="0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Vs UV Treatment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" y="1828800"/>
          <a:ext cx="5593977" cy="325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509"/>
                <a:gridCol w="998667"/>
                <a:gridCol w="1066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Problem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Ozone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 Pathogens and Algae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Stunts</a:t>
                      </a:r>
                      <a:r>
                        <a:rPr lang="en-US" sz="1600" baseline="0" dirty="0" smtClean="0"/>
                        <a:t> Bacteria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Kills</a:t>
                      </a:r>
                      <a:r>
                        <a:rPr lang="en-US" sz="1600" baseline="0" dirty="0" smtClean="0"/>
                        <a:t> Bacteria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Clears up Color and Smell of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Kills Color &amp; Smell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Effective in Dirty 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Water Oxidization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Removes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Biofilm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953000"/>
          </a:xfrm>
        </p:spPr>
        <p:txBody>
          <a:bodyPr>
            <a:noAutofit/>
          </a:bodyPr>
          <a:lstStyle/>
          <a:p>
            <a:r>
              <a:rPr lang="en-US" sz="1800" dirty="0" smtClean="0"/>
              <a:t>Proven technology for water sterilization </a:t>
            </a:r>
          </a:p>
          <a:p>
            <a:endParaRPr lang="en-US" sz="1800" dirty="0" smtClean="0"/>
          </a:p>
          <a:p>
            <a:r>
              <a:rPr lang="en-US" sz="1800" dirty="0" smtClean="0"/>
              <a:t>The reactive nature of ozone makes it the ideal oxidant for water treatment without use of chemicals</a:t>
            </a:r>
          </a:p>
          <a:p>
            <a:endParaRPr lang="en-US" sz="1800" dirty="0" smtClean="0"/>
          </a:p>
          <a:p>
            <a:r>
              <a:rPr lang="en-US" sz="1800" dirty="0" smtClean="0"/>
              <a:t>Destroys bacteria, viruses, algae and odor</a:t>
            </a:r>
          </a:p>
          <a:p>
            <a:endParaRPr lang="en-US" sz="1800" dirty="0" smtClean="0"/>
          </a:p>
          <a:p>
            <a:r>
              <a:rPr lang="en-US" sz="1800" dirty="0" smtClean="0"/>
              <a:t>Precipitate heavy metals (Iron &amp; Manganese) allowing them to be filtered</a:t>
            </a:r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1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1800" dirty="0" smtClean="0"/>
              <a:t>Oxidizes organic compounds that can be easily flocculated and filtered </a:t>
            </a:r>
          </a:p>
          <a:p>
            <a:endParaRPr lang="en-US" sz="1800" dirty="0" smtClean="0"/>
          </a:p>
          <a:p>
            <a:r>
              <a:rPr lang="en-US" sz="1800" dirty="0" smtClean="0"/>
              <a:t>Ozone  as an Oxidant sterilizes the water, kills all living organism, and return to oxygen in a short period of time.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86600" cy="10207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Ozone water sterilization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1"/>
            <a:ext cx="8229600" cy="4267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Recapture irrigation waste water, retreat and reuse.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The Oxygen content is very beneficial to the roots enhancing plant growth. </a:t>
            </a:r>
          </a:p>
          <a:p>
            <a:endParaRPr lang="en-US" sz="2400" dirty="0" smtClean="0"/>
          </a:p>
          <a:p>
            <a:r>
              <a:rPr lang="en-US" sz="2400" dirty="0" smtClean="0"/>
              <a:t>Saves the grower 35% to 40% on Water and Fertilizer usage with “0” run off. </a:t>
            </a:r>
          </a:p>
          <a:p>
            <a:endParaRPr lang="en-US" sz="2400" dirty="0" smtClean="0"/>
          </a:p>
          <a:p>
            <a:r>
              <a:rPr lang="en-US" dirty="0" smtClean="0"/>
              <a:t>Meets environmental regulations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Benefits for Water &amp; Fertilizer  Recycling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BACKUP 2015\User Folder\Desktop\CCS Automation  Pictures\Water Treatment System Trinidad Colorado Project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5202115" cy="54102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0866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Typical water treatment System for Hydroponic Crops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324600" y="4038600"/>
            <a:ext cx="1752600" cy="1143000"/>
          </a:xfrm>
          <a:prstGeom prst="wedgeEllipseCallout">
            <a:avLst>
              <a:gd name="adj1" fmla="val -122224"/>
              <a:gd name="adj2" fmla="val 7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Water sterilization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6858000" y="2362200"/>
            <a:ext cx="1752600" cy="1143000"/>
          </a:xfrm>
          <a:prstGeom prst="wedgeEllipseCallout">
            <a:avLst>
              <a:gd name="adj1" fmla="val -148169"/>
              <a:gd name="adj2" fmla="val 6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Fertigation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Control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" y="914400"/>
            <a:ext cx="1219200" cy="914400"/>
            <a:chOff x="381000" y="914400"/>
            <a:chExt cx="1219200" cy="914400"/>
          </a:xfrm>
        </p:grpSpPr>
        <p:sp>
          <p:nvSpPr>
            <p:cNvPr id="6" name="Oval Callout 5"/>
            <p:cNvSpPr/>
            <p:nvPr/>
          </p:nvSpPr>
          <p:spPr>
            <a:xfrm>
              <a:off x="381000" y="914400"/>
              <a:ext cx="1219200" cy="914400"/>
            </a:xfrm>
            <a:prstGeom prst="wedgeEllipseCallout">
              <a:avLst>
                <a:gd name="adj1" fmla="val 161435"/>
                <a:gd name="adj2" fmla="val -261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1143000"/>
              <a:ext cx="838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RO</a:t>
              </a:r>
            </a:p>
            <a:p>
              <a:pPr algn="ctr"/>
              <a:r>
                <a:rPr lang="en-US" sz="1400" dirty="0" smtClean="0"/>
                <a:t>system</a:t>
              </a:r>
              <a:endParaRPr lang="en-US" sz="1400" dirty="0"/>
            </a:p>
          </p:txBody>
        </p:sp>
      </p:grpSp>
      <p:sp>
        <p:nvSpPr>
          <p:cNvPr id="8" name="Oval Callout 7"/>
          <p:cNvSpPr/>
          <p:nvPr/>
        </p:nvSpPr>
        <p:spPr>
          <a:xfrm>
            <a:off x="152400" y="2971800"/>
            <a:ext cx="1295400" cy="1066800"/>
          </a:xfrm>
          <a:prstGeom prst="wedgeEllipseCallout">
            <a:avLst>
              <a:gd name="adj1" fmla="val 109673"/>
              <a:gd name="adj2" fmla="val -139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Level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meter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04800" y="4572000"/>
            <a:ext cx="1219200" cy="914400"/>
          </a:xfrm>
          <a:prstGeom prst="wedgeEllipseCallout">
            <a:avLst>
              <a:gd name="adj1" fmla="val 195446"/>
              <a:gd name="adj2" fmla="val -2037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EC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meter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629400" y="1219200"/>
            <a:ext cx="1447800" cy="891064"/>
            <a:chOff x="6629400" y="1219200"/>
            <a:chExt cx="1447800" cy="891064"/>
          </a:xfrm>
        </p:grpSpPr>
        <p:sp>
          <p:nvSpPr>
            <p:cNvPr id="10" name="Oval Callout 9"/>
            <p:cNvSpPr/>
            <p:nvPr/>
          </p:nvSpPr>
          <p:spPr>
            <a:xfrm>
              <a:off x="6629400" y="1219200"/>
              <a:ext cx="1447800" cy="838200"/>
            </a:xfrm>
            <a:prstGeom prst="wedgeEllipseCallout">
              <a:avLst>
                <a:gd name="adj1" fmla="val -67834"/>
                <a:gd name="adj2" fmla="val -25026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1371600"/>
              <a:ext cx="838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Water Supply Pump</a:t>
              </a:r>
              <a:endParaRPr lang="en-US" sz="1400" dirty="0"/>
            </a:p>
          </p:txBody>
        </p:sp>
      </p:grpSp>
      <p:sp>
        <p:nvSpPr>
          <p:cNvPr id="13" name="Oval Callout 12"/>
          <p:cNvSpPr/>
          <p:nvPr/>
        </p:nvSpPr>
        <p:spPr>
          <a:xfrm>
            <a:off x="5334000" y="2057400"/>
            <a:ext cx="1219200" cy="609600"/>
          </a:xfrm>
          <a:prstGeom prst="wedgeEllipseCallout">
            <a:avLst>
              <a:gd name="adj1" fmla="val -60077"/>
              <a:gd name="adj2" fmla="val -14447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</a:rPr>
              <a:t>StorageTank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943600" y="762000"/>
            <a:ext cx="1447800" cy="381000"/>
          </a:xfrm>
          <a:prstGeom prst="wedgeEllipseCallout">
            <a:avLst>
              <a:gd name="adj1" fmla="val -59410"/>
              <a:gd name="adj2" fmla="val 12947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filtration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514600" y="5105400"/>
            <a:ext cx="1447800" cy="381000"/>
          </a:xfrm>
          <a:prstGeom prst="wedgeEllipseCallout">
            <a:avLst>
              <a:gd name="adj1" fmla="val -59410"/>
              <a:gd name="adj2" fmla="val 12947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filtration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4038600" y="5943600"/>
            <a:ext cx="1752600" cy="533400"/>
          </a:xfrm>
          <a:prstGeom prst="wedgeEllipseCallout">
            <a:avLst>
              <a:gd name="adj1" fmla="val -86194"/>
              <a:gd name="adj2" fmla="val -602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Water collection tank</a:t>
            </a:r>
          </a:p>
        </p:txBody>
      </p:sp>
      <p:sp>
        <p:nvSpPr>
          <p:cNvPr id="19" name="Oval Callout 18"/>
          <p:cNvSpPr/>
          <p:nvPr/>
        </p:nvSpPr>
        <p:spPr>
          <a:xfrm>
            <a:off x="3200400" y="3886200"/>
            <a:ext cx="1066800" cy="381000"/>
          </a:xfrm>
          <a:prstGeom prst="wedgeEllipseCallout">
            <a:avLst>
              <a:gd name="adj1" fmla="val -43757"/>
              <a:gd name="adj2" fmla="val -160756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Water pump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1066800" y="5943600"/>
            <a:ext cx="1066800" cy="381000"/>
          </a:xfrm>
          <a:prstGeom prst="wedgeEllipseCallout">
            <a:avLst>
              <a:gd name="adj1" fmla="val 86808"/>
              <a:gd name="adj2" fmla="val -6029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Water pump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Ozone Water Treatment System CA450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Max flow 350 GPM  (Algeria Project)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291" name="Picture 3" descr="D:\BACKUP 2015\User Folder\Desktop\CCS Automation  Pictures\Ozone 7 Algeria\0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4365082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000000"/>
      </a:hlink>
      <a:folHlink>
        <a:srgbClr val="0000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3319</TotalTime>
  <Words>681</Words>
  <Application>Microsoft Office PowerPoint</Application>
  <PresentationFormat>On-screen Show (4:3)</PresentationFormat>
  <Paragraphs>191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Greenhouse Water &amp; Fertilizer Recycling</vt:lpstr>
      <vt:lpstr>Irrigation Water problems ?</vt:lpstr>
      <vt:lpstr>Solve Irrigation water problem?</vt:lpstr>
      <vt:lpstr>Existing Water Treatment Systems</vt:lpstr>
      <vt:lpstr>Ozone Vs UV Treatment </vt:lpstr>
      <vt:lpstr>Ozone water sterilization </vt:lpstr>
      <vt:lpstr>Benefits for Water &amp; Fertilizer  Recycling </vt:lpstr>
      <vt:lpstr>Typical water treatment System for Hydroponic Crops </vt:lpstr>
      <vt:lpstr>Ozone Water Treatment System CA450 Max flow 350 GPM  (Algeria Project)</vt:lpstr>
      <vt:lpstr>Ozone Water Treatment System CA450 Water cooled Ozone Reactor  (Algeria Project)</vt:lpstr>
      <vt:lpstr>Ozone Water Sterilization System CA80 Leamington Tomato Project</vt:lpstr>
      <vt:lpstr>Ozone Water Treatment System CA40 DFT Lettuce Project – Mirabel Project</vt:lpstr>
      <vt:lpstr>Ozone Water Treatment System CA20 Mexico Project </vt:lpstr>
      <vt:lpstr>        Fertigation Manager™ </vt:lpstr>
      <vt:lpstr>Fertigation Manager ™       P1    </vt:lpstr>
      <vt:lpstr>Fertigation Manager ™   P2</vt:lpstr>
      <vt:lpstr>Fertigation Management Main Screen</vt:lpstr>
      <vt:lpstr>Fertigation Manager ™ Injector Setup Screen</vt:lpstr>
      <vt:lpstr>Fertigation Manager SK400 (Leamington Marijuana project)</vt:lpstr>
      <vt:lpstr>Fertigation Manager SK800 (Nevada Marijuana Project)</vt:lpstr>
      <vt:lpstr>Fertigation Manager PRO700 (Vineland Research Center)</vt:lpstr>
      <vt:lpstr>Fertigation Manager AN600 (Florece - Puerto Rico)</vt:lpstr>
      <vt:lpstr>Introducing </vt:lpstr>
      <vt:lpstr>Climate Manager ™</vt:lpstr>
      <vt:lpstr>Climate Manager Main Screen (Sensing and control)</vt:lpstr>
      <vt:lpstr>Climate Manager Programs</vt:lpstr>
      <vt:lpstr>Climate Control Systems Inc.</vt:lpstr>
      <vt:lpstr>Thank you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Climate Controls</cp:lastModifiedBy>
  <cp:revision>237</cp:revision>
  <dcterms:created xsi:type="dcterms:W3CDTF">2015-06-02T14:41:01Z</dcterms:created>
  <dcterms:modified xsi:type="dcterms:W3CDTF">2017-04-10T01:49:13Z</dcterms:modified>
</cp:coreProperties>
</file>